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270" r:id="rId3"/>
    <p:sldId id="257" r:id="rId4"/>
    <p:sldId id="266" r:id="rId5"/>
    <p:sldId id="263" r:id="rId6"/>
    <p:sldId id="262" r:id="rId7"/>
    <p:sldId id="261" r:id="rId8"/>
    <p:sldId id="267" r:id="rId9"/>
    <p:sldId id="260" r:id="rId10"/>
    <p:sldId id="259" r:id="rId11"/>
    <p:sldId id="268" r:id="rId12"/>
    <p:sldId id="25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6C59E-F3F9-4163-9C2B-B16B20206C5A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1315C-4F83-418E-BC94-DFF337E03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159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Last time we met, you</a:t>
            </a:r>
            <a:r>
              <a:rPr lang="en-US" baseline="0" dirty="0" smtClean="0"/>
              <a:t> were going to meet in your departments to prepare…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861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 point</a:t>
            </a:r>
            <a:r>
              <a:rPr lang="en-US" baseline="0" dirty="0" smtClean="0"/>
              <a:t> criteria includes…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545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 with</a:t>
            </a:r>
            <a:r>
              <a:rPr lang="en-US" baseline="0" dirty="0" smtClean="0"/>
              <a:t> a partner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55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20 minutes to work in content area</a:t>
            </a:r>
            <a:r>
              <a:rPr lang="en-US" baseline="0" dirty="0" smtClean="0"/>
              <a:t>s to plan for next steps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651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>
                <a:latin typeface="Calibri" charset="0"/>
              </a:rPr>
              <a:t>It’s really more about what the teacher does with the writing…..</a:t>
            </a:r>
          </a:p>
          <a:p>
            <a:pPr eaLnBrk="1" hangingPunct="1">
              <a:spcBef>
                <a:spcPct val="0"/>
              </a:spcBef>
            </a:pPr>
            <a:r>
              <a:rPr lang="en-US" dirty="0">
                <a:latin typeface="Calibri" charset="0"/>
              </a:rPr>
              <a:t>It is not about the writing technique….it is about what you do with the writing.  Opportunities for scoring and feedback increase as you move from engaging to processing to demonstrating understanding.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2FE6B72-4C75-B443-8AFF-A1ADF733F3E5}" type="slidenum">
              <a:rPr lang="en-U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Our goal for today is to come up with a school</a:t>
            </a:r>
            <a:r>
              <a:rPr lang="en-US" baseline="0" dirty="0" smtClean="0"/>
              <a:t> wide writing prompt to be administered on May 1</a:t>
            </a:r>
            <a:r>
              <a:rPr lang="en-US" baseline="30000" dirty="0" smtClean="0"/>
              <a:t>st</a:t>
            </a:r>
            <a:r>
              <a:rPr lang="en-US" baseline="0" dirty="0" smtClean="0"/>
              <a:t> – Secondary schools in our district (SC, JH, HS) are each doing a school wide writing prompt this year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912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Nate (or another techie) will type them in as teachers</a:t>
            </a:r>
            <a:r>
              <a:rPr lang="en-US" baseline="0" dirty="0" smtClean="0"/>
              <a:t> do a shout out – we’ll vote before dismissing teachers – Backup plan = index cards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731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Announce the winning</a:t>
            </a:r>
            <a:r>
              <a:rPr lang="en-US" baseline="0" dirty="0" smtClean="0"/>
              <a:t> prompt</a:t>
            </a:r>
            <a:r>
              <a:rPr lang="en-US" dirty="0" smtClean="0"/>
              <a:t> before leaving; Laurie will design</a:t>
            </a:r>
            <a:r>
              <a:rPr lang="en-US" baseline="0" dirty="0" smtClean="0"/>
              <a:t> and share the grading rubric so </a:t>
            </a:r>
            <a:r>
              <a:rPr lang="en-US" baseline="0" smtClean="0"/>
              <a:t>teachers can prepare students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7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4392168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44F7DAE-39EF-4D9A-8A04-4C04144DCF6D}" type="datetimeFigureOut">
              <a:rPr lang="en-US" smtClean="0"/>
              <a:t>4/23/2012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971800"/>
            <a:ext cx="8915401" cy="1317625"/>
          </a:xfrm>
        </p:spPr>
        <p:txBody>
          <a:bodyPr/>
          <a:lstStyle/>
          <a:p>
            <a:r>
              <a:rPr lang="en-US" dirty="0" smtClean="0"/>
              <a:t>Junior High Writing to Learn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April 25,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Vote using a Google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sz="2800" dirty="0" smtClean="0"/>
              <a:t>Vote now on whether you want all students to write an argument or an informational text for the school wide prompt </a:t>
            </a:r>
          </a:p>
          <a:p>
            <a:r>
              <a:rPr lang="en-US" sz="2800" dirty="0" smtClean="0"/>
              <a:t>Google Form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0369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Criteria for Scoring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In Iowa Core</a:t>
            </a:r>
          </a:p>
          <a:p>
            <a:r>
              <a:rPr lang="en-US" dirty="0" smtClean="0"/>
              <a:t>Must be presented to students for practice prior to school wide prompt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34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a Google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 Brainstorm for a couple of minutes with those around you a possible writing prompt that we could give to all students on May 1</a:t>
            </a:r>
            <a:r>
              <a:rPr lang="en-US" sz="2800" baseline="30000" dirty="0" smtClean="0"/>
              <a:t>st</a:t>
            </a:r>
          </a:p>
          <a:p>
            <a:endParaRPr lang="en-US" sz="2800" dirty="0" smtClean="0"/>
          </a:p>
          <a:p>
            <a:pPr lvl="1"/>
            <a:r>
              <a:rPr lang="en-US" dirty="0" smtClean="0"/>
              <a:t>Argument</a:t>
            </a:r>
          </a:p>
          <a:p>
            <a:pPr lvl="2"/>
            <a:r>
              <a:rPr lang="en-US" dirty="0" smtClean="0"/>
              <a:t>Junk food should be a choice for school lunch…</a:t>
            </a:r>
          </a:p>
          <a:p>
            <a:pPr lvl="2"/>
            <a:r>
              <a:rPr lang="en-US" dirty="0" smtClean="0"/>
              <a:t>Cigarette smokers should be imprisoned…</a:t>
            </a:r>
          </a:p>
          <a:p>
            <a:pPr lvl="1"/>
            <a:r>
              <a:rPr lang="en-US" dirty="0" smtClean="0"/>
              <a:t>Informational Text</a:t>
            </a:r>
          </a:p>
          <a:p>
            <a:pPr lvl="2"/>
            <a:r>
              <a:rPr lang="en-US" dirty="0" smtClean="0"/>
              <a:t>A typical day at Southeast Polk Jr. High…</a:t>
            </a:r>
          </a:p>
          <a:p>
            <a:pPr lvl="2"/>
            <a:r>
              <a:rPr lang="en-US" dirty="0" smtClean="0"/>
              <a:t>Raising a pet…</a:t>
            </a:r>
          </a:p>
          <a:p>
            <a:pPr lvl="2"/>
            <a:r>
              <a:rPr lang="en-US" dirty="0" smtClean="0"/>
              <a:t>How to get good grades…</a:t>
            </a:r>
          </a:p>
          <a:p>
            <a:pPr marL="914400" lvl="2" indent="0">
              <a:buNone/>
            </a:pPr>
            <a:endParaRPr lang="en-US" dirty="0" smtClean="0"/>
          </a:p>
          <a:p>
            <a:pPr marL="914400" lvl="2" indent="0">
              <a:buNone/>
            </a:pPr>
            <a:r>
              <a:rPr lang="en-US" i="1" dirty="0" smtClean="0"/>
              <a:t>For ideas, you may </a:t>
            </a:r>
            <a:r>
              <a:rPr lang="en-US" i="1" dirty="0"/>
              <a:t>G</a:t>
            </a:r>
            <a:r>
              <a:rPr lang="en-US" i="1" dirty="0" smtClean="0"/>
              <a:t>oogle “Informative prompts” or “Argumentative prompts”</a:t>
            </a:r>
          </a:p>
          <a:p>
            <a:pPr lvl="2"/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4303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the winner is…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Details will follow … </a:t>
            </a:r>
          </a:p>
          <a:p>
            <a:pPr lvl="1"/>
            <a:r>
              <a:rPr lang="en-US" dirty="0"/>
              <a:t>What class it will be administered </a:t>
            </a:r>
            <a:r>
              <a:rPr lang="en-US" dirty="0" smtClean="0"/>
              <a:t>in</a:t>
            </a:r>
          </a:p>
          <a:p>
            <a:pPr lvl="1"/>
            <a:r>
              <a:rPr lang="en-US" dirty="0" smtClean="0"/>
              <a:t>Grading Rubric</a:t>
            </a:r>
            <a:endParaRPr lang="en-US" dirty="0"/>
          </a:p>
          <a:p>
            <a:pPr lvl="1"/>
            <a:r>
              <a:rPr lang="en-US" dirty="0"/>
              <a:t>When collaborative scoring will take place</a:t>
            </a:r>
          </a:p>
          <a:p>
            <a:pPr lvl="1"/>
            <a:r>
              <a:rPr lang="en-US" dirty="0"/>
              <a:t>This is just to get a taste of what is to come (not graded this year, for our information, to help us plan for the future)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Thank you so much!  Enjoy your day!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8113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Reflect on student sample writing prompts with 3-2-1 scoring</a:t>
            </a:r>
          </a:p>
          <a:p>
            <a:r>
              <a:rPr lang="en-US" dirty="0" smtClean="0"/>
              <a:t>Discuss next steps in the classroom</a:t>
            </a:r>
          </a:p>
          <a:p>
            <a:r>
              <a:rPr lang="en-US" dirty="0" smtClean="0"/>
              <a:t>Move student writing from processing to demonstrating understanding</a:t>
            </a:r>
          </a:p>
          <a:p>
            <a:r>
              <a:rPr lang="en-US" dirty="0" smtClean="0"/>
              <a:t>Come up with a school wide writing prompt to be scored collaboratively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812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Prepare </a:t>
            </a: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writing prompts with your content area</a:t>
            </a:r>
          </a:p>
          <a:p>
            <a:pPr lvl="2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will include a 3 point criteria</a:t>
            </a:r>
          </a:p>
          <a:p>
            <a:pPr lvl="2"/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Prompt 1—</a:t>
            </a:r>
            <a:r>
              <a:rPr lang="en-US" sz="2800" b="1" i="1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Practice</a:t>
            </a:r>
          </a:p>
          <a:p>
            <a:pPr lvl="1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Prompt 2—</a:t>
            </a:r>
            <a:r>
              <a:rPr lang="en-US" sz="28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Bring results and scoring from one section to our next professional development session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31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92199779"/>
              </p:ext>
            </p:extLst>
          </p:nvPr>
        </p:nvGraphicFramePr>
        <p:xfrm>
          <a:off x="381000" y="1719263"/>
          <a:ext cx="8407401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2467"/>
                <a:gridCol w="2802467"/>
                <a:gridCol w="280246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+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sym typeface="Wingdings"/>
                        </a:rPr>
                        <a:t>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aseline="0" dirty="0" smtClean="0"/>
                        <a:t>–</a:t>
                      </a:r>
                      <a:endParaRPr lang="en-US" sz="4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Excellent</a:t>
                      </a:r>
                      <a:r>
                        <a:rPr lang="en-US" sz="2400" baseline="0" dirty="0" smtClean="0"/>
                        <a:t> understanding and appropriate use of all content vocabulary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Clear understanding and appropriate use of most content</a:t>
                      </a:r>
                      <a:r>
                        <a:rPr lang="en-US" sz="2400" baseline="0" dirty="0" smtClean="0"/>
                        <a:t> vocabulary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Some understanding of</a:t>
                      </a:r>
                      <a:r>
                        <a:rPr lang="en-US" sz="2400" baseline="0" dirty="0" smtClean="0"/>
                        <a:t> content and vocabulary, some misconceptions remain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Writing is</a:t>
                      </a:r>
                      <a:r>
                        <a:rPr lang="en-US" sz="2400" baseline="0" dirty="0" smtClean="0"/>
                        <a:t> supported by strong examples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Writing is supported by</a:t>
                      </a:r>
                      <a:r>
                        <a:rPr lang="en-US" sz="2400" baseline="0" dirty="0" smtClean="0"/>
                        <a:t> examples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Message unclear</a:t>
                      </a:r>
                    </a:p>
                    <a:p>
                      <a:endParaRPr lang="en-US" sz="2400" dirty="0" smtClean="0"/>
                    </a:p>
                    <a:p>
                      <a:endParaRPr lang="en-US" sz="2400" dirty="0" smtClean="0"/>
                    </a:p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Criteria for processing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363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sz="2800" i="1" dirty="0" smtClean="0"/>
              <a:t>The majority of your students scored a </a:t>
            </a:r>
            <a:r>
              <a:rPr lang="en-US" sz="2800" dirty="0" smtClean="0">
                <a:sym typeface="Wingdings"/>
              </a:rPr>
              <a:t></a:t>
            </a:r>
            <a:r>
              <a:rPr lang="en-US" sz="2800" i="1" dirty="0" smtClean="0"/>
              <a:t>- ?</a:t>
            </a:r>
          </a:p>
          <a:p>
            <a:r>
              <a:rPr lang="en-US" sz="2800" i="1" dirty="0" smtClean="0"/>
              <a:t>The majority of your students scored a </a:t>
            </a:r>
            <a:r>
              <a:rPr lang="en-US" sz="2800" dirty="0" smtClean="0">
                <a:sym typeface="Wingdings"/>
              </a:rPr>
              <a:t></a:t>
            </a:r>
            <a:r>
              <a:rPr lang="en-US" sz="2800" i="1" dirty="0" smtClean="0"/>
              <a:t>?</a:t>
            </a:r>
          </a:p>
          <a:p>
            <a:r>
              <a:rPr lang="en-US" sz="2800" i="1" dirty="0" smtClean="0"/>
              <a:t>The majority of your students scored a </a:t>
            </a:r>
            <a:r>
              <a:rPr lang="en-US" sz="2800" dirty="0" smtClean="0">
                <a:sym typeface="Wingdings"/>
              </a:rPr>
              <a:t>+</a:t>
            </a:r>
            <a:r>
              <a:rPr lang="en-US" sz="2800" i="1" dirty="0" smtClean="0"/>
              <a:t>?</a:t>
            </a:r>
          </a:p>
          <a:p>
            <a:pPr marL="0" indent="0">
              <a:buNone/>
            </a:pPr>
            <a:endParaRPr lang="en-US" sz="2800" i="1" dirty="0"/>
          </a:p>
          <a:p>
            <a:pPr marL="0" indent="0">
              <a:buNone/>
            </a:pPr>
            <a:endParaRPr lang="en-US" sz="2800" i="1" dirty="0" smtClean="0"/>
          </a:p>
          <a:p>
            <a:pPr marL="0" indent="0">
              <a:buNone/>
            </a:pPr>
            <a:endParaRPr lang="en-US" sz="2800" i="1" dirty="0"/>
          </a:p>
          <a:p>
            <a:pPr marL="0" indent="0">
              <a:buNone/>
            </a:pPr>
            <a:r>
              <a:rPr lang="en-US" sz="2800" i="1" dirty="0" smtClean="0"/>
              <a:t>What would be your next steps? </a:t>
            </a:r>
          </a:p>
          <a:p>
            <a:pPr marL="0" indent="0">
              <a:buNone/>
            </a:pP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428718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sym typeface="Wingdings"/>
              </a:rPr>
              <a:t>-</a:t>
            </a:r>
            <a:r>
              <a:rPr lang="en-US" sz="2800" i="1" dirty="0" smtClean="0"/>
              <a:t> </a:t>
            </a:r>
            <a:r>
              <a:rPr lang="en-US" sz="2800" i="1" dirty="0"/>
              <a:t>=</a:t>
            </a:r>
            <a:r>
              <a:rPr lang="en-US" sz="2800" i="1" dirty="0" smtClean="0"/>
              <a:t> Reteach the skill to the whole group</a:t>
            </a:r>
          </a:p>
          <a:p>
            <a:r>
              <a:rPr lang="en-US" sz="2800" dirty="0" smtClean="0">
                <a:sym typeface="Wingdings"/>
              </a:rPr>
              <a:t></a:t>
            </a:r>
            <a:r>
              <a:rPr lang="en-US" sz="2800" i="1" dirty="0" smtClean="0"/>
              <a:t> = Small groups/like skills</a:t>
            </a:r>
          </a:p>
          <a:p>
            <a:r>
              <a:rPr lang="en-US" sz="2800" dirty="0" smtClean="0">
                <a:sym typeface="Wingdings"/>
              </a:rPr>
              <a:t>+</a:t>
            </a:r>
            <a:r>
              <a:rPr lang="en-US" sz="2800" i="1" dirty="0" smtClean="0"/>
              <a:t> </a:t>
            </a:r>
            <a:r>
              <a:rPr lang="en-US" sz="2800" i="1" dirty="0"/>
              <a:t>=</a:t>
            </a:r>
            <a:r>
              <a:rPr lang="en-US" sz="2800" i="1" dirty="0" smtClean="0"/>
              <a:t> Move on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199092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for 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In your content area, review the results you brought and compare the number of students who earned a </a:t>
            </a:r>
            <a:r>
              <a:rPr lang="en-US" sz="2800" dirty="0" smtClean="0">
                <a:sym typeface="Wingdings"/>
              </a:rPr>
              <a:t>-</a:t>
            </a:r>
            <a:r>
              <a:rPr lang="en-US" sz="2800" dirty="0" smtClean="0"/>
              <a:t>, </a:t>
            </a:r>
            <a:r>
              <a:rPr lang="en-US" sz="2800" dirty="0" smtClean="0">
                <a:sym typeface="Wingdings"/>
              </a:rPr>
              <a:t></a:t>
            </a:r>
            <a:r>
              <a:rPr lang="en-US" sz="2800" dirty="0" smtClean="0"/>
              <a:t>, and </a:t>
            </a:r>
            <a:r>
              <a:rPr lang="en-US" sz="2800" dirty="0" smtClean="0">
                <a:sym typeface="Wingdings"/>
              </a:rPr>
              <a:t>+</a:t>
            </a:r>
            <a:r>
              <a:rPr lang="en-US" sz="2800" dirty="0" smtClean="0"/>
              <a:t> 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Plan your next steps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4320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0" y="0"/>
            <a:ext cx="8534400" cy="75882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1"/>
                </a:solidFill>
                <a:effectLst/>
                <a:ea typeface="+mj-ea"/>
                <a:cs typeface="+mj-cs"/>
              </a:rPr>
              <a:t>Purposes for Nonfiction Writing</a:t>
            </a:r>
            <a:endParaRPr lang="en-US" sz="2800" b="1" dirty="0">
              <a:solidFill>
                <a:schemeClr val="accent1"/>
              </a:solidFill>
              <a:effectLst/>
              <a:ea typeface="+mj-ea"/>
              <a:cs typeface="+mj-cs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96350189"/>
              </p:ext>
            </p:extLst>
          </p:nvPr>
        </p:nvGraphicFramePr>
        <p:xfrm>
          <a:off x="287338" y="847725"/>
          <a:ext cx="8856984" cy="582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8"/>
                <a:gridCol w="2952328"/>
                <a:gridCol w="2952328"/>
              </a:tblGrid>
              <a:tr h="1736445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90"/>
                          </a:solidFill>
                        </a:rPr>
                        <a:t>Engaging</a:t>
                      </a:r>
                    </a:p>
                    <a:p>
                      <a:r>
                        <a:rPr lang="en-US" sz="2000" i="1" dirty="0" smtClean="0">
                          <a:solidFill>
                            <a:schemeClr val="tx1"/>
                          </a:solidFill>
                        </a:rPr>
                        <a:t>Start Here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90"/>
                          </a:solidFill>
                        </a:rPr>
                        <a:t>Processing</a:t>
                      </a:r>
                      <a:endParaRPr lang="en-US" sz="2400" dirty="0">
                        <a:solidFill>
                          <a:srgbClr val="000090"/>
                        </a:solidFill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90"/>
                          </a:solidFill>
                        </a:rPr>
                        <a:t>Demonstrating Understanding</a:t>
                      </a:r>
                    </a:p>
                    <a:p>
                      <a:r>
                        <a:rPr lang="en-US" sz="2000" i="1" dirty="0" smtClean="0">
                          <a:solidFill>
                            <a:schemeClr val="tx1"/>
                          </a:solidFill>
                        </a:rPr>
                        <a:t>Once it’s part</a:t>
                      </a:r>
                      <a:r>
                        <a:rPr lang="en-US" sz="2000" i="1" baseline="0" dirty="0" smtClean="0">
                          <a:solidFill>
                            <a:schemeClr val="tx1"/>
                          </a:solidFill>
                        </a:rPr>
                        <a:t> of the culture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 marT="45718" marB="45718"/>
                </a:tc>
              </a:tr>
              <a:tr h="408575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Purpose:  to provide all</a:t>
                      </a:r>
                      <a:r>
                        <a:rPr lang="en-US" sz="1800" baseline="0" dirty="0" smtClean="0"/>
                        <a:t> students  with  a nonthreatening opportunity to respond.</a:t>
                      </a:r>
                    </a:p>
                    <a:p>
                      <a:endParaRPr lang="en-US" sz="1800" baseline="0" dirty="0" smtClean="0"/>
                    </a:p>
                    <a:p>
                      <a:endParaRPr lang="en-US" sz="1800" baseline="0" dirty="0" smtClean="0"/>
                    </a:p>
                    <a:p>
                      <a:r>
                        <a:rPr lang="en-US" sz="1800" i="1" baseline="0" dirty="0" smtClean="0"/>
                        <a:t>Students engaged in writing</a:t>
                      </a:r>
                      <a:endParaRPr lang="en-US" sz="1800" i="1" dirty="0" smtClean="0"/>
                    </a:p>
                    <a:p>
                      <a:endParaRPr lang="en-US" sz="1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Purpose:  to help students “think” through the end of their  pen.</a:t>
                      </a:r>
                    </a:p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r>
                        <a:rPr lang="en-US" sz="1800" i="1" dirty="0" smtClean="0"/>
                        <a:t>Students</a:t>
                      </a:r>
                      <a:r>
                        <a:rPr lang="en-US" sz="1800" i="1" baseline="0" dirty="0" smtClean="0"/>
                        <a:t> </a:t>
                      </a:r>
                      <a:r>
                        <a:rPr lang="en-US" sz="1800" i="1" dirty="0" smtClean="0"/>
                        <a:t>grappling with or</a:t>
                      </a:r>
                      <a:r>
                        <a:rPr lang="en-US" sz="1800" i="1" baseline="0" dirty="0" smtClean="0"/>
                        <a:t> processing the content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n-US" sz="1800" i="1" baseline="0" dirty="0" smtClean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Purpose: to produce</a:t>
                      </a:r>
                      <a:r>
                        <a:rPr lang="en-US" sz="1800" baseline="0" dirty="0" smtClean="0"/>
                        <a:t> a product piece that goes through the writing process.</a:t>
                      </a:r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endParaRPr lang="en-US" sz="1800" i="1" dirty="0" smtClean="0"/>
                    </a:p>
                    <a:p>
                      <a:r>
                        <a:rPr lang="en-US" sz="1800" i="1" dirty="0" smtClean="0"/>
                        <a:t>Students are provided</a:t>
                      </a:r>
                      <a:r>
                        <a:rPr lang="en-US" sz="1800" i="1" baseline="0" dirty="0" smtClean="0"/>
                        <a:t> f</a:t>
                      </a:r>
                      <a:r>
                        <a:rPr lang="en-US" sz="1800" i="1" dirty="0" smtClean="0"/>
                        <a:t>eedback in</a:t>
                      </a:r>
                      <a:r>
                        <a:rPr lang="en-US" sz="1800" i="1" baseline="0" dirty="0" smtClean="0"/>
                        <a:t> using a rubric with clearly identified levels of proficiency</a:t>
                      </a:r>
                      <a:endParaRPr lang="en-US" sz="1800" i="1" dirty="0"/>
                    </a:p>
                  </a:txBody>
                  <a:tcPr marT="45718" marB="45718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8732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Demonstrating Understanding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sz="2800" dirty="0" smtClean="0"/>
              <a:t>School Wide Writing Prompt</a:t>
            </a:r>
          </a:p>
          <a:p>
            <a:r>
              <a:rPr lang="en-US" sz="2800" dirty="0" smtClean="0"/>
              <a:t>May 1</a:t>
            </a:r>
            <a:r>
              <a:rPr lang="en-US" sz="2800" baseline="30000" dirty="0" smtClean="0"/>
              <a:t>st</a:t>
            </a:r>
            <a:endParaRPr lang="en-US" sz="2800" dirty="0" smtClean="0"/>
          </a:p>
          <a:p>
            <a:pPr lvl="1"/>
            <a:r>
              <a:rPr lang="en-US" sz="2800" dirty="0" smtClean="0"/>
              <a:t>Decide what type of prompt (argument or informative)</a:t>
            </a:r>
          </a:p>
          <a:p>
            <a:pPr lvl="1"/>
            <a:r>
              <a:rPr lang="en-US" sz="2800" dirty="0" smtClean="0"/>
              <a:t>Taken from 7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&amp; 8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grade Iowa Core Writing Standards (p. 55-56)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6078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tDuqArPKpxnZy8P7WH4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Mha8s9ahvqQ7eqT8STUp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sAygTSPxZ7Nq5rxx87BUV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itLRbPEPvohDIxeiXkWLu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H1rQzNno00dpFSePA2SQp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ueviKmTb9ywte5djY1cKv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Decatur">
      <a:dk1>
        <a:sysClr val="windowText" lastClr="000000"/>
      </a:dk1>
      <a:lt1>
        <a:sysClr val="window" lastClr="FFFFFF"/>
      </a:lt1>
      <a:dk2>
        <a:srgbClr val="55554A"/>
      </a:dk2>
      <a:lt2>
        <a:srgbClr val="D7DAE1"/>
      </a:lt2>
      <a:accent1>
        <a:srgbClr val="F4680B"/>
      </a:accent1>
      <a:accent2>
        <a:srgbClr val="ABB19F"/>
      </a:accent2>
      <a:accent3>
        <a:srgbClr val="948774"/>
      </a:accent3>
      <a:accent4>
        <a:srgbClr val="7EB8E7"/>
      </a:accent4>
      <a:accent5>
        <a:srgbClr val="E3B651"/>
      </a:accent5>
      <a:accent6>
        <a:srgbClr val="96756C"/>
      </a:accent6>
      <a:hlink>
        <a:srgbClr val="66AACD"/>
      </a:hlink>
      <a:folHlink>
        <a:srgbClr val="809DB3"/>
      </a:folHlink>
    </a:clrScheme>
    <a:fontScheme name="Decatur">
      <a:majorFont>
        <a:latin typeface="Bodoni MT Condensed"/>
        <a:ea typeface=""/>
        <a:cs typeface=""/>
        <a:font script="Grek" typeface="Times New Roman"/>
        <a:font script="Cyrl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TC101790490[[fn=Decatur]]</Template>
  <TotalTime>108</TotalTime>
  <Words>718</Words>
  <Application>Microsoft Office PowerPoint</Application>
  <PresentationFormat>On-screen Show (4:3)</PresentationFormat>
  <Paragraphs>107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Decatur</vt:lpstr>
      <vt:lpstr>Junior High Writing to Learn</vt:lpstr>
      <vt:lpstr>Agenda</vt:lpstr>
      <vt:lpstr>Reflection:</vt:lpstr>
      <vt:lpstr>Criteria for processing</vt:lpstr>
      <vt:lpstr>What if…</vt:lpstr>
      <vt:lpstr>Next Steps?</vt:lpstr>
      <vt:lpstr>Plan for Next Steps</vt:lpstr>
      <vt:lpstr>Purposes for Nonfiction Writing</vt:lpstr>
      <vt:lpstr>Demonstrating Understanding</vt:lpstr>
      <vt:lpstr>Vote using a Google Form</vt:lpstr>
      <vt:lpstr>Criteria for Scoring</vt:lpstr>
      <vt:lpstr>Build a Google Form</vt:lpstr>
      <vt:lpstr>And the winner is…</vt:lpstr>
    </vt:vector>
  </TitlesOfParts>
  <Company>Southeast Polk 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to Learn</dc:title>
  <dc:creator>Keith Lyles</dc:creator>
  <cp:lastModifiedBy>Keith Lyles</cp:lastModifiedBy>
  <cp:revision>11</cp:revision>
  <dcterms:created xsi:type="dcterms:W3CDTF">2012-04-23T19:00:37Z</dcterms:created>
  <dcterms:modified xsi:type="dcterms:W3CDTF">2012-04-23T20:48:59Z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false</vt:lpwstr>
  </property>
</Properties>
</file>